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32" r:id="rId1"/>
  </p:sldMasterIdLst>
  <p:notesMasterIdLst>
    <p:notesMasterId r:id="rId23"/>
  </p:notesMasterIdLst>
  <p:handoutMasterIdLst>
    <p:handoutMasterId r:id="rId24"/>
  </p:handoutMasterIdLst>
  <p:sldIdLst>
    <p:sldId id="817" r:id="rId2"/>
    <p:sldId id="781" r:id="rId3"/>
    <p:sldId id="794" r:id="rId4"/>
    <p:sldId id="793" r:id="rId5"/>
    <p:sldId id="795" r:id="rId6"/>
    <p:sldId id="796" r:id="rId7"/>
    <p:sldId id="797" r:id="rId8"/>
    <p:sldId id="800" r:id="rId9"/>
    <p:sldId id="798" r:id="rId10"/>
    <p:sldId id="801" r:id="rId11"/>
    <p:sldId id="813" r:id="rId12"/>
    <p:sldId id="803" r:id="rId13"/>
    <p:sldId id="799" r:id="rId14"/>
    <p:sldId id="809" r:id="rId15"/>
    <p:sldId id="804" r:id="rId16"/>
    <p:sldId id="805" r:id="rId17"/>
    <p:sldId id="812" r:id="rId18"/>
    <p:sldId id="806" r:id="rId19"/>
    <p:sldId id="811" r:id="rId20"/>
    <p:sldId id="807" r:id="rId21"/>
    <p:sldId id="808" r:id="rId22"/>
  </p:sldIdLst>
  <p:sldSz cx="9906000" cy="6858000" type="A4"/>
  <p:notesSz cx="10234613" cy="7102475"/>
  <p:custDataLst>
    <p:tags r:id="rId25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1">
          <p15:clr>
            <a:srgbClr val="A4A3A4"/>
          </p15:clr>
        </p15:guide>
        <p15:guide id="2" orient="horz" pos="1652">
          <p15:clr>
            <a:srgbClr val="A4A3A4"/>
          </p15:clr>
        </p15:guide>
        <p15:guide id="3" orient="horz" pos="668">
          <p15:clr>
            <a:srgbClr val="A4A3A4"/>
          </p15:clr>
        </p15:guide>
        <p15:guide id="4" pos="229">
          <p15:clr>
            <a:srgbClr val="A4A3A4"/>
          </p15:clr>
        </p15:guide>
        <p15:guide id="5" pos="5771">
          <p15:clr>
            <a:srgbClr val="A4A3A4"/>
          </p15:clr>
        </p15:guide>
        <p15:guide id="6" pos="60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7">
          <p15:clr>
            <a:srgbClr val="A4A3A4"/>
          </p15:clr>
        </p15:guide>
        <p15:guide id="2" pos="32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89"/>
    <a:srgbClr val="C3CFE1"/>
    <a:srgbClr val="FF702D"/>
    <a:srgbClr val="DFE5EF"/>
    <a:srgbClr val="F2F7FC"/>
    <a:srgbClr val="E4EEF9"/>
    <a:srgbClr val="FA5500"/>
    <a:srgbClr val="7F7F7F"/>
    <a:srgbClr val="E43E0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00" autoAdjust="0"/>
    <p:restoredTop sz="91223" autoAdjust="0"/>
  </p:normalViewPr>
  <p:slideViewPr>
    <p:cSldViewPr snapToGrid="0">
      <p:cViewPr varScale="1">
        <p:scale>
          <a:sx n="111" d="100"/>
          <a:sy n="111" d="100"/>
        </p:scale>
        <p:origin x="432" y="114"/>
      </p:cViewPr>
      <p:guideLst>
        <p:guide orient="horz" pos="4111"/>
        <p:guide orient="horz" pos="1652"/>
        <p:guide orient="horz" pos="668"/>
        <p:guide pos="229"/>
        <p:guide pos="5771"/>
        <p:guide pos="6069"/>
      </p:guideLst>
    </p:cSldViewPr>
  </p:slideViewPr>
  <p:outlineViewPr>
    <p:cViewPr>
      <p:scale>
        <a:sx n="33" d="100"/>
        <a:sy n="33" d="100"/>
      </p:scale>
      <p:origin x="36" y="198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15" d="100"/>
          <a:sy n="115" d="100"/>
        </p:scale>
        <p:origin x="-1398" y="-114"/>
      </p:cViewPr>
      <p:guideLst>
        <p:guide orient="horz" pos="2237"/>
        <p:guide pos="32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5766" cy="354455"/>
          </a:xfrm>
          <a:prstGeom prst="rect">
            <a:avLst/>
          </a:prstGeom>
        </p:spPr>
        <p:txBody>
          <a:bodyPr vert="horz" lIns="94704" tIns="47352" rIns="94704" bIns="4735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797206" y="1"/>
            <a:ext cx="4435766" cy="354455"/>
          </a:xfrm>
          <a:prstGeom prst="rect">
            <a:avLst/>
          </a:prstGeom>
        </p:spPr>
        <p:txBody>
          <a:bodyPr vert="horz" lIns="94704" tIns="47352" rIns="94704" bIns="47352" rtlCol="0"/>
          <a:lstStyle>
            <a:lvl1pPr algn="r">
              <a:defRPr sz="1200"/>
            </a:lvl1pPr>
          </a:lstStyle>
          <a:p>
            <a:fld id="{B3DFE3B6-570A-4C56-B47F-6CEFC886FDA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746349"/>
            <a:ext cx="4435766" cy="354455"/>
          </a:xfrm>
          <a:prstGeom prst="rect">
            <a:avLst/>
          </a:prstGeom>
        </p:spPr>
        <p:txBody>
          <a:bodyPr vert="horz" lIns="94704" tIns="47352" rIns="94704" bIns="4735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97206" y="6746349"/>
            <a:ext cx="4435766" cy="354455"/>
          </a:xfrm>
          <a:prstGeom prst="rect">
            <a:avLst/>
          </a:prstGeom>
        </p:spPr>
        <p:txBody>
          <a:bodyPr vert="horz" lIns="94704" tIns="47352" rIns="94704" bIns="47352" rtlCol="0" anchor="b"/>
          <a:lstStyle>
            <a:lvl1pPr algn="r">
              <a:defRPr sz="1200"/>
            </a:lvl1pPr>
          </a:lstStyle>
          <a:p>
            <a:fld id="{57EC5638-3CB0-4A9F-B673-7ABAB7AA73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8569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5766" cy="354455"/>
          </a:xfrm>
          <a:prstGeom prst="rect">
            <a:avLst/>
          </a:prstGeom>
        </p:spPr>
        <p:txBody>
          <a:bodyPr vert="horz" lIns="94704" tIns="47352" rIns="94704" bIns="4735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206" y="1"/>
            <a:ext cx="4435766" cy="354455"/>
          </a:xfrm>
          <a:prstGeom prst="rect">
            <a:avLst/>
          </a:prstGeom>
        </p:spPr>
        <p:txBody>
          <a:bodyPr vert="horz" lIns="94704" tIns="47352" rIns="94704" bIns="47352" rtlCol="0"/>
          <a:lstStyle>
            <a:lvl1pPr algn="r">
              <a:defRPr sz="1200"/>
            </a:lvl1pPr>
          </a:lstStyle>
          <a:p>
            <a:fld id="{AB710F3C-1901-43F5-BEDC-46566954B54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95638" y="533400"/>
            <a:ext cx="3843337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04" tIns="47352" rIns="94704" bIns="47352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135" y="3374012"/>
            <a:ext cx="8188348" cy="3195110"/>
          </a:xfrm>
          <a:prstGeom prst="rect">
            <a:avLst/>
          </a:prstGeom>
        </p:spPr>
        <p:txBody>
          <a:bodyPr vert="horz" lIns="94704" tIns="47352" rIns="94704" bIns="4735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746349"/>
            <a:ext cx="4435766" cy="354455"/>
          </a:xfrm>
          <a:prstGeom prst="rect">
            <a:avLst/>
          </a:prstGeom>
        </p:spPr>
        <p:txBody>
          <a:bodyPr vert="horz" lIns="94704" tIns="47352" rIns="94704" bIns="4735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206" y="6746349"/>
            <a:ext cx="4435766" cy="354455"/>
          </a:xfrm>
          <a:prstGeom prst="rect">
            <a:avLst/>
          </a:prstGeom>
        </p:spPr>
        <p:txBody>
          <a:bodyPr vert="horz" lIns="94704" tIns="47352" rIns="94704" bIns="47352" rtlCol="0" anchor="b"/>
          <a:lstStyle>
            <a:lvl1pPr algn="r">
              <a:defRPr sz="1200"/>
            </a:lvl1pPr>
          </a:lstStyle>
          <a:p>
            <a:fld id="{31758C84-B58E-494F-8CEF-25E53AC35C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704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58C84-B58E-494F-8CEF-25E53AC35C0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42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6.xml"/><Relationship Id="rId7" Type="http://schemas.openxmlformats.org/officeDocument/2006/relationships/image" Target="../media/image1.emf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Picture 8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9914708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064106" y="3429000"/>
            <a:ext cx="7786496" cy="927847"/>
          </a:xfrm>
          <a:prstGeom prst="rect">
            <a:avLst/>
          </a:prstGeom>
          <a:ln>
            <a:noFill/>
          </a:ln>
        </p:spPr>
        <p:txBody>
          <a:bodyPr lIns="0" tIns="0" rIns="0" bIns="0" anchor="ctr" anchorCtr="0">
            <a:normAutofit/>
          </a:bodyPr>
          <a:lstStyle>
            <a:lvl1pPr algn="ctr">
              <a:defRPr sz="3200" b="0">
                <a:solidFill>
                  <a:schemeClr val="bg1"/>
                </a:solidFill>
                <a:latin typeface="+mj-lt"/>
              </a:defRPr>
            </a:lvl1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60727" y="0"/>
            <a:ext cx="7786496" cy="927847"/>
          </a:xfrm>
          <a:prstGeom prst="rect">
            <a:avLst/>
          </a:prstGeom>
          <a:ln>
            <a:noFill/>
          </a:ln>
        </p:spPr>
        <p:txBody>
          <a:bodyPr lIns="0" tIns="0" rIns="0" bIns="0" anchor="ctr" anchorCtr="0">
            <a:normAutofit/>
          </a:bodyPr>
          <a:lstStyle>
            <a:lvl1pPr algn="l">
              <a:defRPr sz="2000" b="0">
                <a:solidFill>
                  <a:schemeClr val="bg2"/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graphicFrame>
        <p:nvGraphicFramePr>
          <p:cNvPr id="9" name="Object 8" hidden="1"/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6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Picture 9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5"/>
          <p:cNvSpPr>
            <a:spLocks noGrp="1"/>
          </p:cNvSpPr>
          <p:nvPr userDrawn="1">
            <p:ph type="sldNum" sz="quarter" idx="12"/>
            <p:custDataLst>
              <p:tags r:id="rId4"/>
            </p:custDataLst>
          </p:nvPr>
        </p:nvSpPr>
        <p:spPr>
          <a:xfrm>
            <a:off x="9589662" y="6571686"/>
            <a:ext cx="316337" cy="286314"/>
          </a:xfrm>
          <a:prstGeom prst="rect">
            <a:avLst/>
          </a:prstGeom>
        </p:spPr>
        <p:txBody>
          <a:bodyPr lIns="0" rIns="0" anchor="ctr" anchorCtr="0"/>
          <a:lstStyle>
            <a:lvl1pPr algn="ctr">
              <a:defRPr sz="1000" b="0">
                <a:solidFill>
                  <a:schemeClr val="tx1"/>
                </a:solidFill>
              </a:defRPr>
            </a:lvl1pPr>
          </a:lstStyle>
          <a:p>
            <a:fld id="{E893A361-5A8E-4789-8762-ADD1AA23B38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360362" y="1060450"/>
            <a:ext cx="9274175" cy="24622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180975" indent="0">
              <a:buNone/>
              <a:defRPr/>
            </a:lvl2pPr>
            <a:lvl3pPr marL="361950" indent="0">
              <a:buNone/>
              <a:defRPr/>
            </a:lvl3pPr>
            <a:lvl4pPr marL="180975" indent="0">
              <a:buNone/>
              <a:defRPr/>
            </a:lvl4pPr>
            <a:lvl5pPr marL="180975" indent="0">
              <a:buNone/>
              <a:defRPr/>
            </a:lvl5pPr>
          </a:lstStyle>
          <a:p>
            <a:pPr lvl="0"/>
            <a:endParaRPr lang="ru-RU" dirty="0" smtClean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6913A26-161F-2540-8CF6-29F2799F6BA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261930" y="228973"/>
            <a:ext cx="1485900" cy="469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9589662" y="6571686"/>
            <a:ext cx="316337" cy="286314"/>
          </a:xfrm>
          <a:prstGeom prst="rect">
            <a:avLst/>
          </a:prstGeom>
        </p:spPr>
        <p:txBody>
          <a:bodyPr lIns="0" rIns="0" anchor="ctr" anchorCtr="0"/>
          <a:lstStyle>
            <a:lvl1pPr algn="ctr">
              <a:defRPr sz="1000" b="0">
                <a:solidFill>
                  <a:schemeClr val="tx1"/>
                </a:solidFill>
              </a:defRPr>
            </a:lvl1pPr>
          </a:lstStyle>
          <a:p>
            <a:fld id="{E893A361-5A8E-4789-8762-ADD1AA23B38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29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76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9" name="Object 8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3188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869201760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27" name="think-cell Slide" r:id="rId8" imgW="360" imgH="360" progId="TCLayout.ActiveDocument.1">
                  <p:embed/>
                </p:oleObj>
              </mc:Choice>
              <mc:Fallback>
                <p:oleObj name="think-cell Slide" r:id="rId8" imgW="360" imgH="360" progId="TCLayout.ActiveDocument.1">
                  <p:embed/>
                  <p:pic>
                    <p:nvPicPr>
                      <p:cNvPr id="0" name="Picture 9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89662" y="6571686"/>
            <a:ext cx="316337" cy="286314"/>
          </a:xfrm>
          <a:prstGeom prst="rect">
            <a:avLst/>
          </a:prstGeom>
        </p:spPr>
        <p:txBody>
          <a:bodyPr lIns="0" rIns="0" anchor="ctr" anchorCtr="0"/>
          <a:lstStyle>
            <a:lvl1pPr algn="ctr">
              <a:defRPr sz="1000" b="0">
                <a:solidFill>
                  <a:schemeClr val="tx1"/>
                </a:solidFill>
              </a:defRPr>
            </a:lvl1pPr>
          </a:lstStyle>
          <a:p>
            <a:fld id="{E893A361-5A8E-4789-8762-ADD1AA23B38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6" r:id="rId3"/>
    <p:sldLayoutId id="2147484070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80975" algn="l" defTabSz="914400" rtl="0" eaLnBrk="1" latinLnBrk="0" hangingPunct="1">
        <a:spcBef>
          <a:spcPct val="20000"/>
        </a:spcBef>
        <a:buFont typeface="Arial Narrow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61950" indent="-180975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1950" indent="-180975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image" Target="../media/image17.png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20.jpg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7.bin"/><Relationship Id="rId4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1.xml"/><Relationship Id="rId7" Type="http://schemas.openxmlformats.org/officeDocument/2006/relationships/image" Target="../media/image4.emf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Сети ВЫСОКОГО НАПРЯЖЕНИЯ.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Основы электробезопасности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400" i="1" dirty="0"/>
              <a:t>(информация для учеников школ)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417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Правила обращения с электричеством на </a:t>
            </a:r>
            <a:r>
              <a:rPr lang="ru-RU" alt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улице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4294967295"/>
          </p:nvPr>
        </p:nvSpPr>
        <p:spPr>
          <a:xfrm>
            <a:off x="5648292" y="2605725"/>
            <a:ext cx="3941379" cy="1163395"/>
          </a:xfrm>
          <a:prstGeom prst="rect">
            <a:avLst/>
          </a:prstGeom>
        </p:spPr>
        <p:txBody>
          <a:bodyPr/>
          <a:lstStyle/>
          <a:p>
            <a:pPr marL="4763"/>
            <a:r>
              <a:rPr lang="ru-RU" sz="1800" dirty="0" smtClean="0">
                <a:solidFill>
                  <a:srgbClr val="0044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Нельзя ловить рыбу рядом с линией электропередачи. </a:t>
            </a:r>
            <a:r>
              <a:rPr lang="ru-RU" sz="1800" dirty="0">
                <a:solidFill>
                  <a:srgbClr val="004489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Через удочку рыбака </a:t>
            </a:r>
            <a:r>
              <a:rPr lang="ru-RU" sz="1800" dirty="0" smtClean="0">
                <a:solidFill>
                  <a:srgbClr val="004489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убивает </a:t>
            </a:r>
            <a:r>
              <a:rPr lang="ru-RU" sz="1800" dirty="0">
                <a:solidFill>
                  <a:srgbClr val="004489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насмерть.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83" y="1203428"/>
            <a:ext cx="5346289" cy="5368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825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altLang="ru-RU" sz="2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обращения с электричеством на </a:t>
            </a:r>
            <a:r>
              <a:rPr lang="ru-RU" altLang="ru-RU" sz="23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99" y="1301373"/>
            <a:ext cx="5197855" cy="52703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821" y="2478766"/>
            <a:ext cx="3284082" cy="224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26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6226887"/>
              </p:ext>
            </p:extLst>
          </p:nvPr>
        </p:nvGraphicFramePr>
        <p:xfrm>
          <a:off x="1597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729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592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2725" y="0"/>
            <a:ext cx="8624888" cy="9271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Правила обращения с электричеством на </a:t>
            </a:r>
            <a:r>
              <a:rPr lang="ru-RU" alt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улице</a:t>
            </a:r>
            <a:endParaRPr lang="ru-RU" sz="23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Rectangle 84"/>
          <p:cNvSpPr/>
          <p:nvPr/>
        </p:nvSpPr>
        <p:spPr>
          <a:xfrm>
            <a:off x="118752" y="950024"/>
            <a:ext cx="9571513" cy="5296396"/>
          </a:xfrm>
          <a:prstGeom prst="rect">
            <a:avLst/>
          </a:prstGeom>
        </p:spPr>
        <p:txBody>
          <a:bodyPr wrap="square" lIns="0" rIns="0">
            <a:noAutofit/>
          </a:bodyPr>
          <a:lstStyle/>
          <a:p>
            <a:pPr marL="4763"/>
            <a:r>
              <a:rPr lang="ru-RU" dirty="0" smtClean="0">
                <a:solidFill>
                  <a:prstClr val="black"/>
                </a:solidFill>
                <a:sym typeface="+mn-lt"/>
              </a:rPr>
              <a:t>	</a:t>
            </a:r>
          </a:p>
          <a:p>
            <a:pPr marL="4763" algn="ctr"/>
            <a:endParaRPr lang="ru-RU" sz="2800" dirty="0">
              <a:solidFill>
                <a:prstClr val="black"/>
              </a:solidFill>
              <a:sym typeface="+mn-lt"/>
            </a:endParaRPr>
          </a:p>
          <a:p>
            <a:pPr marL="4763"/>
            <a:r>
              <a:rPr lang="ru-RU" sz="1800" dirty="0" smtClean="0">
                <a:solidFill>
                  <a:prstClr val="black"/>
                </a:solidFill>
                <a:sym typeface="+mn-lt"/>
              </a:rPr>
              <a:t>     </a:t>
            </a:r>
          </a:p>
          <a:p>
            <a:pPr marL="4763"/>
            <a:r>
              <a:rPr lang="ru-RU" sz="1800" dirty="0" smtClean="0">
                <a:solidFill>
                  <a:prstClr val="black"/>
                </a:solidFill>
                <a:sym typeface="+mn-lt"/>
              </a:rPr>
              <a:t>    </a:t>
            </a:r>
            <a:endParaRPr lang="ru-RU" dirty="0" smtClean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 smtClean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 smtClean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 smtClean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 smtClean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 smtClean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 smtClean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 smtClean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>
              <a:solidFill>
                <a:prstClr val="black"/>
              </a:solidFill>
              <a:sym typeface="+mn-lt"/>
            </a:endParaRPr>
          </a:p>
          <a:p>
            <a:pPr marL="4763"/>
            <a:endParaRPr lang="ru-RU" dirty="0" smtClean="0">
              <a:solidFill>
                <a:prstClr val="black"/>
              </a:solidFill>
              <a:sym typeface="+mn-lt"/>
            </a:endParaRPr>
          </a:p>
          <a:p>
            <a:pPr marL="4763"/>
            <a:r>
              <a:rPr lang="ru-RU" dirty="0">
                <a:solidFill>
                  <a:prstClr val="black"/>
                </a:solidFill>
                <a:sym typeface="+mn-lt"/>
              </a:rPr>
              <a:t> </a:t>
            </a:r>
            <a:r>
              <a:rPr lang="ru-RU" dirty="0" smtClean="0">
                <a:solidFill>
                  <a:prstClr val="black"/>
                </a:solidFill>
                <a:sym typeface="+mn-lt"/>
              </a:rPr>
              <a:t>     </a:t>
            </a:r>
          </a:p>
        </p:txBody>
      </p:sp>
      <p:pic>
        <p:nvPicPr>
          <p:cNvPr id="57958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2" y="624758"/>
            <a:ext cx="4634476" cy="538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5055788" y="1512190"/>
            <a:ext cx="3610900" cy="360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defRPr/>
            </a:pPr>
            <a:endParaRPr lang="ru-RU" altLang="zh-CN" sz="2000" b="1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ru-RU" altLang="zh-CN" sz="20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altLang="zh-CN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ОПАСНО </a:t>
            </a:r>
            <a:r>
              <a:rPr lang="ru-RU" altLang="zh-CN" sz="20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влезать на опоры высоковольтных линий </a:t>
            </a:r>
            <a:r>
              <a:rPr lang="ru-RU" altLang="zh-CN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электропередачи!</a:t>
            </a:r>
          </a:p>
          <a:p>
            <a:pPr algn="just">
              <a:defRPr/>
            </a:pPr>
            <a:endParaRPr lang="ru-RU" altLang="zh-CN" sz="2000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altLang="zh-CN" sz="2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опасно влезать на крыши домов и строений, где по близости проходят электрические провода.</a:t>
            </a:r>
          </a:p>
          <a:p>
            <a:pPr algn="just">
              <a:defRPr/>
            </a:pPr>
            <a:endParaRPr lang="ru-RU" altLang="zh-CN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altLang="zh-CN" sz="2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Смертельно опасно делать на провода </a:t>
            </a:r>
            <a:r>
              <a:rPr lang="ru-RU" altLang="zh-CN" sz="2000" dirty="0" err="1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набросы</a:t>
            </a:r>
            <a:r>
              <a:rPr lang="ru-RU" altLang="zh-CN" sz="2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проволоки и других предметов.</a:t>
            </a:r>
            <a:endParaRPr lang="ru-RU" altLang="zh-CN" sz="2000" b="1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ru-RU" altLang="zh-CN" sz="2000" b="1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ru-RU" altLang="zh-CN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ru-RU" altLang="zh-CN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6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Правила обращения с электричеством на улице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985029" y="1841558"/>
            <a:ext cx="3021602" cy="128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defRPr/>
            </a:pPr>
            <a:r>
              <a:rPr lang="ru-RU" altLang="zh-CN" sz="18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ОПАСНО разводить костры под линиями </a:t>
            </a:r>
            <a:r>
              <a:rPr lang="ru-RU" altLang="zh-CN" sz="1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электропередачи</a:t>
            </a:r>
            <a:r>
              <a:rPr lang="ru-RU" altLang="zh-CN" sz="18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altLang="zh-CN" sz="1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67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630" y="1176544"/>
            <a:ext cx="2741209" cy="261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67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08" y="606006"/>
            <a:ext cx="3661321" cy="5686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3950427" y="4197565"/>
            <a:ext cx="3299667" cy="2124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defRPr/>
            </a:pPr>
            <a:r>
              <a:rPr lang="ru-RU" altLang="zh-CN" sz="18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Удар током можно получить и в нескольких метрах от провода за свет шагового напряжения </a:t>
            </a:r>
            <a:endParaRPr lang="ru-RU" altLang="zh-CN" sz="1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520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2409287"/>
              </p:ext>
            </p:extLst>
          </p:nvPr>
        </p:nvGraphicFramePr>
        <p:xfrm>
          <a:off x="1597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751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592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83" name="Title 1"/>
          <p:cNvSpPr>
            <a:spLocks noGrp="1"/>
          </p:cNvSpPr>
          <p:nvPr>
            <p:ph type="title" idx="4294967295"/>
          </p:nvPr>
        </p:nvSpPr>
        <p:spPr>
          <a:xfrm>
            <a:off x="212652" y="0"/>
            <a:ext cx="8625348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Магистральные сети  ВЫСОКОГО НАПРЯЖЕНИЯ -  это</a:t>
            </a:r>
            <a:br>
              <a:rPr lang="ru-RU" dirty="0" smtClean="0"/>
            </a:br>
            <a:r>
              <a:rPr lang="ru-RU" dirty="0" smtClean="0"/>
              <a:t>смертельно опасно!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5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010665" cy="92784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Для предупреждения людей об опасности на наружных частях электроустановок укрепляются </a:t>
            </a:r>
            <a:r>
              <a:rPr lang="ru-RU" sz="2400" dirty="0" smtClean="0"/>
              <a:t>следующие </a:t>
            </a:r>
            <a:r>
              <a:rPr lang="ru-RU" sz="2400" dirty="0"/>
              <a:t>предостерегающие </a:t>
            </a:r>
            <a:r>
              <a:rPr lang="ru-RU" sz="2400" dirty="0" smtClean="0"/>
              <a:t>плакаты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Picture 8" descr="eЗна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24" y="1513434"/>
            <a:ext cx="3201988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electro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678" y="4849375"/>
            <a:ext cx="3314700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327" y="1496822"/>
            <a:ext cx="3539338" cy="284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02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b="1" dirty="0"/>
              <a:t>Правила поведения по время </a:t>
            </a:r>
            <a:r>
              <a:rPr lang="ru-RU" altLang="ru-RU" sz="2300" b="1" dirty="0" smtClean="0"/>
              <a:t>грозы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2" descr="C:\Users\ceryabinad\Desktop\9y3Nm1dY5n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48" y="1259131"/>
            <a:ext cx="7987862" cy="516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143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altLang="ru-RU" sz="2300" b="1" dirty="0"/>
              <a:t>Электроприборы</a:t>
            </a:r>
            <a:r>
              <a:rPr lang="ru-RU" altLang="ru-RU" b="1" dirty="0"/>
              <a:t/>
            </a:r>
            <a:br>
              <a:rPr lang="ru-RU" altLang="ru-RU" b="1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Picture 2" descr="\\Mrsk-dfs\дсми\Обмен\Акция среди сотрудников_НЕ ДЕЛАЙ САМ! ОСТАНОВИ ДРУГА!\Презентационный материал для дошкольников\Холодильн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4" y="1373279"/>
            <a:ext cx="1457876" cy="2709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\\Mrsk-dfs\дсми\Обмен\Акция среди сотрудников_НЕ ДЕЛАЙ САМ! ОСТАНОВИ ДРУГА!\Презентационный материал для дошкольников\Плит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677" y="1180152"/>
            <a:ext cx="1753781" cy="2671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chuvashova-NV\Desktop\b187f7ba-124e-11e4-83e5-d4ae52b8a5552-500x50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654" y="988213"/>
            <a:ext cx="2759346" cy="275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\\Mrsk-dfs\дсми\Обмен\Акция среди сотрудников_НЕ ДЕЛАЙ САМ! ОСТАНОВИ ДРУГА!\Презентационный материал для дошкольников\Утю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74" y="4569647"/>
            <a:ext cx="2016224" cy="180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kulebaki.kupitseychas.ru/content/Mikrovolnovye_pech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238" y="4666190"/>
            <a:ext cx="2482736" cy="16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277" y="3747559"/>
            <a:ext cx="2781164" cy="278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941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b="1" dirty="0"/>
              <a:t>Правила поведения с электричеством в </a:t>
            </a:r>
            <a:r>
              <a:rPr lang="ru-RU" altLang="ru-RU" sz="2300" b="1" dirty="0" smtClean="0"/>
              <a:t>быту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16695" y="990477"/>
            <a:ext cx="6256602" cy="124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ru-RU" sz="1700" b="1" baseline="0" dirty="0" smtClean="0">
                <a:solidFill>
                  <a:srgbClr val="003399"/>
                </a:solidFill>
                <a:latin typeface="+mj-lt"/>
              </a:rPr>
              <a:t> ОПАСНО играть с электрическими розетками!</a:t>
            </a:r>
          </a:p>
          <a:p>
            <a:pPr>
              <a:defRPr/>
            </a:pPr>
            <a:endParaRPr lang="ru-RU" sz="1700" b="1" baseline="0" dirty="0" smtClean="0">
              <a:solidFill>
                <a:srgbClr val="003399"/>
              </a:solidFill>
              <a:latin typeface="+mj-lt"/>
            </a:endParaRPr>
          </a:p>
          <a:p>
            <a:pPr>
              <a:buFontTx/>
              <a:buNone/>
              <a:defRPr/>
            </a:pPr>
            <a:r>
              <a:rPr lang="ru-RU" sz="1700" b="1" baseline="0" dirty="0" smtClean="0">
                <a:solidFill>
                  <a:srgbClr val="003399"/>
                </a:solidFill>
                <a:latin typeface="+mj-lt"/>
              </a:rPr>
              <a:t>ОПАСНО самостоятельно ремонтировать   электроприборы!</a:t>
            </a:r>
          </a:p>
        </p:txBody>
      </p:sp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2603042" y="4315345"/>
            <a:ext cx="3650613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1pPr>
            <a:lvl2pPr marL="742950" indent="-28575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2pPr>
            <a:lvl3pPr marL="1143000" indent="-22860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3pPr>
            <a:lvl4pPr marL="1600200" indent="-22860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4pPr>
            <a:lvl5pPr marL="2057400" indent="-22860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1700" b="1" baseline="0" dirty="0">
              <a:latin typeface="+mn-lt"/>
            </a:endParaRPr>
          </a:p>
          <a:p>
            <a:pPr eaLnBrk="1" hangingPunct="1"/>
            <a:r>
              <a:rPr lang="ru-RU" altLang="ru-RU" sz="1700" b="1" baseline="0" dirty="0" smtClean="0">
                <a:latin typeface="+mn-lt"/>
              </a:rPr>
              <a:t>ОПАСНО </a:t>
            </a:r>
            <a:r>
              <a:rPr lang="ru-RU" altLang="ru-RU" sz="1700" b="1" baseline="0" dirty="0">
                <a:latin typeface="+mn-lt"/>
              </a:rPr>
              <a:t>прикасаться к электроприборам мокрыми </a:t>
            </a:r>
            <a:r>
              <a:rPr lang="ru-RU" altLang="ru-RU" sz="1700" b="1" baseline="0" dirty="0" smtClean="0">
                <a:latin typeface="+mn-lt"/>
              </a:rPr>
              <a:t>руками!</a:t>
            </a:r>
            <a:endParaRPr lang="ru-RU" altLang="ru-RU" sz="1700" b="1" baseline="0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02688" y="2589255"/>
            <a:ext cx="283698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 b="1" dirty="0" smtClean="0">
                <a:solidFill>
                  <a:srgbClr val="003399"/>
                </a:solidFill>
              </a:rPr>
              <a:t> </a:t>
            </a:r>
            <a:r>
              <a:rPr lang="ru-RU" sz="1700" b="1" dirty="0">
                <a:solidFill>
                  <a:srgbClr val="003399"/>
                </a:solidFill>
              </a:rPr>
              <a:t>ОПАСНО открывать лестничные электрощиты, находящиеся в подъездах до­мов!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1859" y="990477"/>
            <a:ext cx="2812995" cy="1670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3911" y="1911297"/>
            <a:ext cx="3340613" cy="2567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3247" y="3895047"/>
            <a:ext cx="2695873" cy="250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28251"/>
            <a:ext cx="2511972" cy="360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160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b="1" dirty="0" smtClean="0"/>
              <a:t>Как пользоваться электроприборами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877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46" y="1006313"/>
            <a:ext cx="7906461" cy="5534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045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42144245"/>
              </p:ext>
            </p:extLst>
          </p:nvPr>
        </p:nvGraphicFramePr>
        <p:xfrm>
          <a:off x="1597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1434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592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rgbClr r="0" g="0" b="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1000">
              <a:solidFill>
                <a:prstClr val="white"/>
              </a:solidFill>
              <a:sym typeface="+mn-lt"/>
            </a:endParaRPr>
          </a:p>
        </p:txBody>
      </p:sp>
      <p:sp>
        <p:nvSpPr>
          <p:cNvPr id="83" name="Title 1"/>
          <p:cNvSpPr>
            <a:spLocks noGrp="1"/>
          </p:cNvSpPr>
          <p:nvPr>
            <p:ph type="title" idx="4294967295"/>
          </p:nvPr>
        </p:nvSpPr>
        <p:spPr>
          <a:xfrm>
            <a:off x="212652" y="0"/>
            <a:ext cx="8625348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b="1" dirty="0">
                <a:cs typeface="Arial" charset="0"/>
              </a:rPr>
              <a:t>Как в наш дом приходит электричество</a:t>
            </a:r>
            <a:r>
              <a:rPr lang="ru-RU" altLang="ru-RU" sz="2300" b="1" dirty="0" smtClean="0">
                <a:cs typeface="Arial" charset="0"/>
              </a:rPr>
              <a:t>?</a:t>
            </a:r>
            <a:endParaRPr lang="ru-RU" sz="23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Rectangle 84"/>
          <p:cNvSpPr/>
          <p:nvPr/>
        </p:nvSpPr>
        <p:spPr>
          <a:xfrm>
            <a:off x="819396" y="1175658"/>
            <a:ext cx="8621487" cy="2599620"/>
          </a:xfrm>
          <a:prstGeom prst="rect">
            <a:avLst/>
          </a:prstGeom>
        </p:spPr>
        <p:txBody>
          <a:bodyPr wrap="square" lIns="0" rIns="0">
            <a:noAutofit/>
          </a:bodyPr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cs typeface="Arial" charset="0"/>
              </a:rPr>
              <a:t>Как в наш дом приходит </a:t>
            </a:r>
            <a:r>
              <a:rPr lang="ru-RU" altLang="ru-RU" sz="1400" dirty="0" smtClean="0">
                <a:solidFill>
                  <a:schemeClr val="bg1"/>
                </a:solidFill>
                <a:cs typeface="Arial" charset="0"/>
              </a:rPr>
              <a:t>электричество</a:t>
            </a:r>
            <a:endParaRPr lang="ru-RU" altLang="ru-RU" sz="1400" dirty="0">
              <a:solidFill>
                <a:srgbClr val="003399"/>
              </a:solidFill>
              <a:cs typeface="Arial" charset="0"/>
            </a:endParaRPr>
          </a:p>
          <a:p>
            <a:pPr marL="4763"/>
            <a:endParaRPr lang="ru-RU" sz="1400" dirty="0" smtClean="0">
              <a:solidFill>
                <a:srgbClr val="FFFF00"/>
              </a:solidFill>
              <a:sym typeface="+mn-lt"/>
            </a:endParaRPr>
          </a:p>
        </p:txBody>
      </p:sp>
      <p:pic>
        <p:nvPicPr>
          <p:cNvPr id="10" name="Содержимое 5" descr="Электростанция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t="2592" r="1363" b="1489"/>
          <a:stretch>
            <a:fillRect/>
          </a:stretch>
        </p:blipFill>
        <p:spPr>
          <a:xfrm>
            <a:off x="1324973" y="1891261"/>
            <a:ext cx="6930506" cy="4453415"/>
          </a:xfrm>
          <a:prstGeom prst="rect">
            <a:avLst/>
          </a:prstGeom>
        </p:spPr>
      </p:pic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319547" y="463923"/>
            <a:ext cx="927012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b="1" baseline="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электростанциях  специальная машина (генератор) производит электричество.          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b="1" baseline="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Генераторы бывают разные. Бывают очень маленькие – их электроэнергии хватает только на освещение одной комнаты. Бывают генераторы – гиганты, которые дают электроэнергию </a:t>
            </a:r>
            <a:r>
              <a:rPr lang="ru-RU" altLang="ru-RU" sz="1600" b="1" baseline="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большому </a:t>
            </a:r>
            <a:r>
              <a:rPr lang="ru-RU" altLang="ru-RU" sz="1600" b="1" baseline="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городу. </a:t>
            </a:r>
          </a:p>
        </p:txBody>
      </p:sp>
    </p:spTree>
    <p:extLst>
      <p:ext uri="{BB962C8B-B14F-4D97-AF65-F5344CB8AC3E}">
        <p14:creationId xmlns:p14="http://schemas.microsoft.com/office/powerpoint/2010/main" val="417102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altLang="ru-RU" sz="2300" dirty="0" smtClean="0"/>
              <a:t>Энергетик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Picture 11" descr="\\Mrsk-dfs\дсми\Обмен\Акция среди сотрудников_НЕ ДЕЛАЙ САМ! ОСТАНОВИ ДРУГА!\Презентационный материал для дошкольников\IMG_37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37" y="1164567"/>
            <a:ext cx="3831076" cy="5353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\\Mrsk-dfs\дсми\Обмен\Акция среди сотрудников_НЕ ДЕЛАЙ САМ! ОСТАНОВИ ДРУГА!\Картинки по электробезопасности для детишек\Кас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524" y="1266935"/>
            <a:ext cx="2274888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 descr="\\Mrsk-dfs\дсми\Обмен\Акция среди сотрудников_НЕ ДЕЛАЙ САМ! ОСТАНОВИ ДРУГА!\Картинки по электробезопасности для детишек\Перчат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615" y="2599395"/>
            <a:ext cx="2519362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\\Mrsk-dfs\дсми\Обмен\Акция среди сотрудников_НЕ ДЕЛАЙ САМ! ОСТАНОВИ ДРУГА!\Картинки по электробезопасности для детишек\Боты 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526" y="4253767"/>
            <a:ext cx="2602830" cy="2604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25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sz="2300" dirty="0" smtClean="0"/>
              <a:t>Спасибо за внимание !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8758" y="1372740"/>
            <a:ext cx="26731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000" dirty="0">
                <a:solidFill>
                  <a:srgbClr val="003399"/>
                </a:solidFill>
              </a:rPr>
              <a:t>Уважаемые ребята!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03655" y="2100890"/>
            <a:ext cx="8029649" cy="220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Электроэнергия - наш незаменимый помощник. 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Но для  тех, кто не знает или пренебрегает правилами электробезопасности, не умеет обращаться с бытовыми приборами, нарушает правила поведения вблизи </a:t>
            </a:r>
            <a:r>
              <a:rPr kumimoji="0" lang="ru-RU" altLang="zh-CN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энергообъектов</a:t>
            </a: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, электроэнергия таит в себе 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смертельную опасность!!!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ru-RU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502831" y="4313317"/>
            <a:ext cx="5545137" cy="11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  <a:latin typeface="Arial"/>
              </a:rPr>
              <a:t>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Ребята, будьте осторожны! </a:t>
            </a:r>
            <a:br>
              <a:rPr lang="ru-RU" altLang="ru-RU" sz="2000" b="1" dirty="0">
                <a:solidFill>
                  <a:srgbClr val="003399"/>
                </a:solidFill>
                <a:latin typeface="+mn-lt"/>
              </a:rPr>
            </a:b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Берегите свою жизнь и жизнь своих друзей!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921" y="3918497"/>
            <a:ext cx="2763837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755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b="1" dirty="0">
                <a:cs typeface="Arial" charset="0"/>
              </a:rPr>
              <a:t>Как в наш дом приходит электричество</a:t>
            </a:r>
            <a:r>
              <a:rPr lang="ru-RU" altLang="ru-RU" sz="2300" b="1" dirty="0" smtClean="0">
                <a:cs typeface="Arial" charset="0"/>
              </a:rPr>
              <a:t>?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Содержимое 6" descr="Линии электропередач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2615" y="927847"/>
            <a:ext cx="4598276" cy="4928091"/>
          </a:xfrm>
          <a:prstGeom prst="rect">
            <a:avLst/>
          </a:prstGeom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273269" y="1763160"/>
            <a:ext cx="4393324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baseline="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генератора электричество передается по специальным линиям электропередачи.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 baseline="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 baseline="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baseline="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высоким столбам – опорам прикреплены провода, по которым ток течет под очень большим напряжением. </a:t>
            </a:r>
          </a:p>
        </p:txBody>
      </p:sp>
    </p:spTree>
    <p:extLst>
      <p:ext uri="{BB962C8B-B14F-4D97-AF65-F5344CB8AC3E}">
        <p14:creationId xmlns:p14="http://schemas.microsoft.com/office/powerpoint/2010/main" val="365098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b="1" dirty="0">
                <a:cs typeface="Arial" charset="0"/>
              </a:rPr>
              <a:t>Как в наш дом приходит электричество?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Picture 5" descr="\\Mrsk-dfs\дсми\Внутренние\Фото департамента\2012 год\12 10 03 Пуск ПС Краснопольская\ПС Краснопольская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8"/>
          <a:stretch>
            <a:fillRect/>
          </a:stretch>
        </p:blipFill>
        <p:spPr bwMode="auto">
          <a:xfrm>
            <a:off x="975580" y="1444193"/>
            <a:ext cx="7408862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355005" y="855743"/>
            <a:ext cx="86500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baseline="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электричество приходит в город, оно попадает на  подстанцию. </a:t>
            </a:r>
            <a:endParaRPr lang="ru-RU" altLang="ru-RU" sz="1800" baseline="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076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b="1" dirty="0"/>
              <a:t>Как в наш дом приходит электричество</a:t>
            </a:r>
            <a:r>
              <a:rPr lang="ru-RU" altLang="ru-RU" sz="2300" b="1" dirty="0" smtClean="0"/>
              <a:t>?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43181"/>
            <a:ext cx="9648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1800" b="1" dirty="0" smtClean="0">
                <a:solidFill>
                  <a:srgbClr val="003399"/>
                </a:solidFill>
              </a:rPr>
              <a:t>Напряжение </a:t>
            </a:r>
            <a:r>
              <a:rPr lang="ru-RU" altLang="zh-CN" sz="1800" b="1" dirty="0">
                <a:solidFill>
                  <a:srgbClr val="003399"/>
                </a:solidFill>
              </a:rPr>
              <a:t>понижается с помощью специальной машины – трансформатора</a:t>
            </a:r>
            <a:endParaRPr lang="ru-RU" sz="1800" dirty="0"/>
          </a:p>
        </p:txBody>
      </p:sp>
      <p:pic>
        <p:nvPicPr>
          <p:cNvPr id="7" name="Содержимое 8" descr="Трансформатор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6619" y="1701288"/>
            <a:ext cx="6973467" cy="463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altLang="ru-RU" b="1" dirty="0"/>
              <a:t>Как в наш дом приходит электричество?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1050" y="408358"/>
            <a:ext cx="3344188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zh-CN" sz="1900" b="1" dirty="0">
                <a:solidFill>
                  <a:srgbClr val="003399"/>
                </a:solidFill>
              </a:rPr>
              <a:t>Дальше электрический ток идет по кабелям под землей или по воздушной                                   линии над землей. </a:t>
            </a:r>
            <a:endParaRPr lang="ru-RU" altLang="zh-CN" sz="1900" b="1" dirty="0" smtClean="0">
              <a:solidFill>
                <a:srgbClr val="003399"/>
              </a:solidFill>
            </a:endParaRPr>
          </a:p>
          <a:p>
            <a:pPr algn="just"/>
            <a:endParaRPr lang="ru-RU" altLang="zh-CN" sz="1900" dirty="0">
              <a:solidFill>
                <a:srgbClr val="003399"/>
              </a:solidFill>
            </a:endParaRPr>
          </a:p>
          <a:p>
            <a:pPr algn="just"/>
            <a:r>
              <a:rPr lang="ru-RU" altLang="zh-CN" sz="1900" b="1" dirty="0" smtClean="0">
                <a:solidFill>
                  <a:srgbClr val="003399"/>
                </a:solidFill>
              </a:rPr>
              <a:t>По </a:t>
            </a:r>
            <a:r>
              <a:rPr lang="ru-RU" altLang="zh-CN" sz="1900" b="1" dirty="0">
                <a:solidFill>
                  <a:srgbClr val="003399"/>
                </a:solidFill>
              </a:rPr>
              <a:t>этим проводам электричество </a:t>
            </a:r>
            <a:r>
              <a:rPr lang="ru-RU" altLang="zh-CN" sz="1900" b="1" dirty="0" smtClean="0">
                <a:solidFill>
                  <a:srgbClr val="003399"/>
                </a:solidFill>
              </a:rPr>
              <a:t>подходит к </a:t>
            </a:r>
            <a:r>
              <a:rPr lang="ru-RU" altLang="zh-CN" sz="1900" b="1" dirty="0">
                <a:solidFill>
                  <a:srgbClr val="003399"/>
                </a:solidFill>
              </a:rPr>
              <a:t>дому и попадает в трансформаторную подстанцию, где напряжение понижается еще раз</a:t>
            </a:r>
            <a:r>
              <a:rPr lang="ru-RU" altLang="zh-CN" sz="1900" b="1" dirty="0" smtClean="0">
                <a:solidFill>
                  <a:srgbClr val="003399"/>
                </a:solidFill>
              </a:rPr>
              <a:t>.</a:t>
            </a:r>
          </a:p>
          <a:p>
            <a:pPr algn="just"/>
            <a:endParaRPr lang="ru-RU" altLang="zh-CN" sz="1900" b="1" dirty="0" smtClean="0">
              <a:solidFill>
                <a:srgbClr val="003399"/>
              </a:solidFill>
            </a:endParaRPr>
          </a:p>
          <a:p>
            <a:pPr algn="just"/>
            <a:r>
              <a:rPr lang="ru-RU" altLang="zh-CN" sz="1900" b="1" dirty="0" smtClean="0">
                <a:solidFill>
                  <a:srgbClr val="003399"/>
                </a:solidFill>
              </a:rPr>
              <a:t>Только </a:t>
            </a:r>
            <a:r>
              <a:rPr lang="ru-RU" altLang="zh-CN" sz="1900" b="1" dirty="0">
                <a:solidFill>
                  <a:srgbClr val="003399"/>
                </a:solidFill>
              </a:rPr>
              <a:t>после этого электричество можно использовать </a:t>
            </a:r>
            <a:r>
              <a:rPr lang="ru-RU" altLang="zh-CN" sz="1900" b="1" dirty="0" smtClean="0">
                <a:solidFill>
                  <a:srgbClr val="003399"/>
                </a:solidFill>
              </a:rPr>
              <a:t>в </a:t>
            </a:r>
            <a:r>
              <a:rPr lang="ru-RU" altLang="zh-CN" sz="1900" b="1" dirty="0">
                <a:solidFill>
                  <a:srgbClr val="003399"/>
                </a:solidFill>
              </a:rPr>
              <a:t>различных бытовых электроприборах у нас дома.</a:t>
            </a:r>
            <a:endParaRPr lang="ru-RU" sz="1900" dirty="0"/>
          </a:p>
        </p:txBody>
      </p:sp>
      <p:pic>
        <p:nvPicPr>
          <p:cNvPr id="6" name="Picture 6" descr="\\Mrsk-dfs\дсми\Обмен\Акция среди сотрудников_НЕ ДЕЛАЙ САМ! ОСТАНОВИ ДРУГА!\Презентационный материал для дошкольников\Трансформаторная подстанц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373" y="927848"/>
            <a:ext cx="5687630" cy="445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036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Правила обращения с электричеством на </a:t>
            </a:r>
            <a:r>
              <a:rPr lang="ru-RU" alt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улице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72343" y="1041542"/>
            <a:ext cx="8064698" cy="570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772858" y="3267826"/>
            <a:ext cx="1812453" cy="219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defRPr/>
            </a:pPr>
            <a:endParaRPr lang="ru-RU" altLang="zh-CN" sz="2000" b="1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altLang="zh-CN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ОПАСНО играть под линиями электропередачи!</a:t>
            </a:r>
          </a:p>
          <a:p>
            <a:pPr algn="just">
              <a:defRPr/>
            </a:pPr>
            <a:endParaRPr lang="ru-RU" altLang="zh-CN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3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0" y="927847"/>
            <a:ext cx="4561490" cy="500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67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859" y="2754485"/>
            <a:ext cx="311467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772858" y="1236294"/>
            <a:ext cx="36249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zh-CN" sz="2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ОПАСНО </a:t>
            </a:r>
            <a:r>
              <a:rPr lang="ru-RU" altLang="zh-CN" sz="20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запускать под проводами л</a:t>
            </a:r>
            <a:r>
              <a:rPr lang="ru-RU" altLang="zh-CN" sz="2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иний электропередачи </a:t>
            </a:r>
            <a:r>
              <a:rPr lang="ru-RU" altLang="zh-CN" sz="20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воздушных змеев!</a:t>
            </a:r>
          </a:p>
        </p:txBody>
      </p:sp>
    </p:spTree>
    <p:extLst>
      <p:ext uri="{BB962C8B-B14F-4D97-AF65-F5344CB8AC3E}">
        <p14:creationId xmlns:p14="http://schemas.microsoft.com/office/powerpoint/2010/main" val="1727307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Правила обращения с электричеством на </a:t>
            </a:r>
            <a:r>
              <a:rPr lang="ru-RU" alt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улице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4294967295"/>
          </p:nvPr>
        </p:nvSpPr>
        <p:spPr>
          <a:xfrm>
            <a:off x="5896303" y="2869324"/>
            <a:ext cx="3053256" cy="1231106"/>
          </a:xfrm>
          <a:prstGeom prst="rect">
            <a:avLst/>
          </a:prstGeom>
        </p:spPr>
        <p:txBody>
          <a:bodyPr/>
          <a:lstStyle/>
          <a:p>
            <a:r>
              <a:rPr lang="ru-RU" sz="2000" dirty="0" smtClean="0"/>
              <a:t>Стой! Не придумывай как достать или проникнуть. Позови взрослых.</a:t>
            </a:r>
            <a:endParaRPr lang="ru-RU" sz="20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45" y="1083431"/>
            <a:ext cx="4809814" cy="5416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103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0735" y="0"/>
            <a:ext cx="8477273" cy="927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ru-RU" alt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Правила обращения с электричеством на </a:t>
            </a:r>
            <a:r>
              <a:rPr lang="ru-RU" alt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улице</a:t>
            </a:r>
            <a:endParaRPr lang="ru-RU" sz="23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9589671" y="6571686"/>
            <a:ext cx="316337" cy="286314"/>
          </a:xfrm>
        </p:spPr>
        <p:txBody>
          <a:bodyPr/>
          <a:lstStyle/>
          <a:p>
            <a:fld id="{E893A361-5A8E-4789-8762-ADD1AA23B380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412828" y="2597180"/>
            <a:ext cx="3831458" cy="2193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ОПАСНО влезать на крыши домов и строений, где поблизости проходят электрические провода!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altLang="zh-CN" sz="1900" b="1" i="0" u="none" strike="noStrike" kern="1200" cap="none" spc="0" normalizeH="0" baseline="0" noProof="0" dirty="0" smtClean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Нельзя использовать палку для </a:t>
            </a:r>
            <a:r>
              <a:rPr kumimoji="0" lang="ru-RU" altLang="zh-CN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селфи</a:t>
            </a: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рядом с электрооборудованием и линиями электропередач</a:t>
            </a: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</a:rPr>
              <a:t>.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</a:rPr>
            </a:br>
            <a:endParaRPr kumimoji="0" lang="ru-RU" altLang="zh-CN" sz="19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583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58" y="1332823"/>
            <a:ext cx="5126970" cy="510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4026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243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bNumberIsYear val=&quot;0&quot;/&gt;&lt;m_strFormatTime&gt;%d.%m.%Y&lt;/m_strFormatTime&gt;&lt;/m_precDefaultDate&gt;&lt;m_precDefaultYear/&gt;&lt;m_precDefaultQuarter/&gt;&lt;m_precDefaultMonth/&gt;&lt;m_precDefaultWeek/&gt;&lt;m_precDefaultDay/&gt;&lt;m_mruColor&gt;&lt;m_vecMRU length=&quot;4&quot;&gt;&lt;elem m_fUsage=&quot;8.50986304218151090000E+000&quot;&gt;&lt;m_msothmcolidx val=&quot;0&quot;/&gt;&lt;m_rgb r=&quot;ff&quot; g=&quot;99&quot; b=&quot;0&quot;/&gt;&lt;m_ppcolschidx tagver0=&quot;23004&quot; tagname0=&quot;m_ppcolschidxUNRECOGNIZED&quot; val=&quot;0&quot;/&gt;&lt;m_nBrightness val=&quot;0&quot;/&gt;&lt;/elem&gt;&lt;elem m_fUsage=&quot;7.65384043863510110000E-001&quot;&gt;&lt;m_msothmcolidx val=&quot;0&quot;/&gt;&lt;m_rgb r=&quot;ff&quot; g=&quot;d3&quot; b=&quot;66&quot;/&gt;&lt;m_ppcolschidx tagver0=&quot;23004&quot; tagname0=&quot;m_ppcolschidxUNRECOGNIZED&quot; val=&quot;0&quot;/&gt;&lt;m_nBrightness val=&quot;0&quot;/&gt;&lt;/elem&gt;&lt;elem m_fUsage=&quot;5.17716922136988830000E-001&quot;&gt;&lt;m_msothmcolidx val=&quot;0&quot;/&gt;&lt;m_rgb r=&quot;fe&quot; g=&quot;a6&quot; b=&quot;2e&quot;/&gt;&lt;m_ppcolschidx tagver0=&quot;23004&quot; tagname0=&quot;m_ppcolschidxUNRECOGNIZED&quot; val=&quot;0&quot;/&gt;&lt;m_nBrightness val=&quot;0&quot;/&gt;&lt;/elem&gt;&lt;elem m_fUsage=&quot;7.40080453450797230000E-002&quot;&gt;&lt;m_msothmcolidx val=&quot;0&quot;/&gt;&lt;m_rgb r=&quot;44&quot; g=&quot;72&quot; b=&quot;c4&quot;/&gt;&lt;m_ppcolschidx tagver0=&quot;23004&quot; tagname0=&quot;m_ppcolschidxUNRECOGNIZED&quot; val=&quot;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G4pez2gk.TvgOVghYUG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YudrA1LkGCHFOte1fS3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YudrA1LkGCHFOte1fS3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1LwXW32kOSqdXAHU2IA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1LwXW32kOSqdXAHU2IA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Шаблон ФСК февраль 2014 с линиями">
  <a:themeElements>
    <a:clrScheme name="ФСК">
      <a:dk1>
        <a:sysClr val="windowText" lastClr="000000"/>
      </a:dk1>
      <a:lt1>
        <a:sysClr val="window" lastClr="FFFFFF"/>
      </a:lt1>
      <a:dk2>
        <a:srgbClr val="000000"/>
      </a:dk2>
      <a:lt2>
        <a:srgbClr val="004489"/>
      </a:lt2>
      <a:accent1>
        <a:srgbClr val="FFFFFF"/>
      </a:accent1>
      <a:accent2>
        <a:srgbClr val="878787"/>
      </a:accent2>
      <a:accent3>
        <a:srgbClr val="004489"/>
      </a:accent3>
      <a:accent4>
        <a:srgbClr val="FA5500"/>
      </a:accent4>
      <a:accent5>
        <a:srgbClr val="878787"/>
      </a:accent5>
      <a:accent6>
        <a:srgbClr val="B0D0EF"/>
      </a:accent6>
      <a:hlink>
        <a:srgbClr val="004489"/>
      </a:hlink>
      <a:folHlink>
        <a:srgbClr val="FA550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3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200" b="0" dirty="0" smtClean="0"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ФСК февраль 2014 с линиями</Template>
  <TotalTime>0</TotalTime>
  <Words>517</Words>
  <Application>Microsoft Office PowerPoint</Application>
  <PresentationFormat>Лист A4 (210x297 мм)</PresentationFormat>
  <Paragraphs>104</Paragraphs>
  <Slides>21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黑体</vt:lpstr>
      <vt:lpstr>Arial</vt:lpstr>
      <vt:lpstr>Arial Narrow</vt:lpstr>
      <vt:lpstr>Calibri</vt:lpstr>
      <vt:lpstr>Шаблон ФСК февраль 2014 с линиями</vt:lpstr>
      <vt:lpstr>think-cell Slide</vt:lpstr>
      <vt:lpstr>Сети ВЫСОКОГО НАПРЯЖЕНИЯ.  Основы электробезопасности  (информация для учеников школ)</vt:lpstr>
      <vt:lpstr>Как в наш дом приходит электричество?</vt:lpstr>
      <vt:lpstr>Как в наш дом приходит электричество?</vt:lpstr>
      <vt:lpstr>Как в наш дом приходит электричество?</vt:lpstr>
      <vt:lpstr>Как в наш дом приходит электричество?</vt:lpstr>
      <vt:lpstr>Как в наш дом приходит электричество?</vt:lpstr>
      <vt:lpstr>Правила обращения с электричеством на улице</vt:lpstr>
      <vt:lpstr>Правила обращения с электричеством на улице</vt:lpstr>
      <vt:lpstr>Правила обращения с электричеством на улице</vt:lpstr>
      <vt:lpstr>Правила обращения с электричеством на улице</vt:lpstr>
      <vt:lpstr>Правила обращения с электричеством на улице</vt:lpstr>
      <vt:lpstr>Правила обращения с электричеством на улице</vt:lpstr>
      <vt:lpstr>Правила обращения с электричеством на улице</vt:lpstr>
      <vt:lpstr>Магистральные сети  ВЫСОКОГО НАПРЯЖЕНИЯ -  это смертельно опасно!</vt:lpstr>
      <vt:lpstr>Для предупреждения людей об опасности на наружных частях электроустановок укрепляются следующие предостерегающие плакаты</vt:lpstr>
      <vt:lpstr>Правила поведения по время грозы</vt:lpstr>
      <vt:lpstr>Электроприборы </vt:lpstr>
      <vt:lpstr>Правила поведения с электричеством в быту</vt:lpstr>
      <vt:lpstr>Как пользоваться электроприборами</vt:lpstr>
      <vt:lpstr>Энергетик</vt:lpstr>
      <vt:lpstr>Спасибо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ФСК 2014</dc:title>
  <dc:creator/>
  <cp:lastModifiedBy/>
  <cp:revision>1</cp:revision>
  <dcterms:created xsi:type="dcterms:W3CDTF">2014-02-13T06:18:42Z</dcterms:created>
  <dcterms:modified xsi:type="dcterms:W3CDTF">2023-04-25T13:13:21Z</dcterms:modified>
</cp:coreProperties>
</file>